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48" y="-2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92E7CA-C0F0-4035-BEA8-8A7DE7FE12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0C15CD-5DC3-46C7-B04E-4A29A256E7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A6C289-84A6-43D3-9817-C3AE8F0F6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7EF45B-4606-44CC-B438-D75A2A91E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98F5FF-63D8-42EB-AE3D-49232DCAE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246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7A6F48-C399-4B5F-AFCD-E1B91A510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808595C-8F6D-40F2-9E6C-608A1F0C6A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43061-D772-414B-9A49-910F085B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97C3A3-371C-4E55-AB7E-ED52001BA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9C3C45-75DF-4FA7-9474-4BBCC7EA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767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65EECE-3232-4FFD-ACFF-3C534D843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74760F1-146F-4FAF-9C9F-B1D462D6C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C98737-ECAF-4C85-B4F8-F9E40A75D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3195D-9E07-41BC-A4AB-1498629CF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3CD001-AA57-4F3C-8509-CFEF8A54B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71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68EDEB-DAB1-4040-9379-1AFD096CD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BBFE88-00CF-4327-8E42-A309E80005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78996-BA2E-4AE2-A9DD-0C5A4AB57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DD7006-46BC-4732-9580-337358FC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01C60A-A8AF-4B30-B9F2-A9DF28C4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27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DA3405-C1B6-4AC1-9AA1-B52603EA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E6DD9E-8FFB-4C10-8D12-0D52821DC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7D3446-CDD7-40F7-90CE-1DF8FE125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07907C-D226-42BF-A1D5-F18A50B44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D50FD1-694D-4078-9FD6-EF55EB5CE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363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C7A405-80FA-475A-8533-7FE6FDD5D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553C33-2048-4165-A7A3-D4793FFAF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96EE33-0723-48B1-8B96-7286E3F6B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6A70CF8-F21D-4854-90DC-AFE374E8C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B55977-D3D4-43B0-8988-75A2416A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7553A0-D0BF-4DAE-8660-F6B7AE354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36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39892-C426-496E-9797-B8803F15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CAFB22-ABC6-4249-A09D-A9B741C89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C26C3A-CDFB-40A3-A6A5-33FE1A8F3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A2E10E1-F0DA-4611-8A85-CBC94079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C7C140E-DE49-4844-9610-3D7E4219B3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27668D-3A1E-450B-A504-F44722F01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B84C22D-5E0B-45BC-A345-45E4C4CA6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DE1A2D-1461-4495-AA2D-002878A79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8228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1AEAA-10C6-416E-90C7-50EF6B442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ACFE4B-EE96-4488-988F-1F1247017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5F02B16-9619-4F1D-9437-F5A2523E8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88223E-32A5-4D12-BF23-041F29D31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341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07EB5B1-4E4D-4FDD-B03C-04C890DAF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627EAE9-6EDE-462D-8D56-83B37B2A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46B40-1736-493E-955F-B9F580E26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2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021E61-856C-48B7-BAB9-000B03ED5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192E9C-DAD6-4DB9-B87A-5657A4D4F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386403C-8682-4043-8E71-AAF2B4DE0A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213091-A249-4777-AB00-B79D8E5D3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CA8FBA-DCA8-4BE4-86EC-DCE71E95C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D199FA-B1ED-4C1B-A086-B88B4617A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145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885E3-B369-4065-BDB9-1FF5975E9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3B2509F-C3CC-46DF-A53F-77E902046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7603A20-EABC-4E18-9772-9F2B30F94C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02CE3AB-6EF2-4956-BFEC-03C27F4F3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B2D54B-B776-4E59-8BB2-BF007925C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75A3905-93C4-4E12-8ADB-03ADB532C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878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5993484-0B1B-4B36-8AD3-A271CC23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DCA7B0-6B7F-4F04-BB56-F9458B8C2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B24CC-3677-4C34-BB36-9F65405B8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4576F-82BA-4CAF-8EBC-2FB5287F20CD}" type="datetimeFigureOut">
              <a:rPr lang="es-ES" smtClean="0"/>
              <a:t>21/09/2022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46A961-8DE5-4F7C-ADDC-18EFB8864C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95C9B0-342E-40EA-8D95-83A7FCC585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C8DA2-9357-4CE2-87E2-C711E2BC5A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639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gif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https://upload.wikimedia.org/wikipedia/commons/thumb/9/99/EDP_logo.svg/1200px-EDP_logo.svg.png" TargetMode="External"/><Relationship Id="rId12" Type="http://schemas.openxmlformats.org/officeDocument/2006/relationships/image" Target="../media/image10.png"/><Relationship Id="rId17" Type="http://schemas.openxmlformats.org/officeDocument/2006/relationships/image" Target="https://media.licdn.com/dms/image/C4D0BAQGEfrsKiiOLDg/company-logo_200_200/0?e=2159024400&amp;v=beta&amp;t=z4JJCZR54oWdVm_iyY0knFxlAoRFcHyOlwwf0AHeuwg" TargetMode="External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openxmlformats.org/officeDocument/2006/relationships/image" Target="../media/image21.png"/><Relationship Id="rId32" Type="http://schemas.openxmlformats.org/officeDocument/2006/relationships/image" Target="../media/image29.emf"/><Relationship Id="rId37" Type="http://schemas.openxmlformats.org/officeDocument/2006/relationships/image" Target="../media/image34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emf"/><Relationship Id="rId8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n 48">
            <a:extLst>
              <a:ext uri="{FF2B5EF4-FFF2-40B4-BE49-F238E27FC236}">
                <a16:creationId xmlns:a16="http://schemas.microsoft.com/office/drawing/2014/main" id="{AA182681-1CFC-D91C-BB3E-A872FF5CBE0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-485"/>
            <a:ext cx="8212509" cy="691698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2EC8468-A861-4574-B51F-C5D0FA0CAA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3B7111-DEC2-45B7-8A2C-DDE9292DBA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8618" y="72970"/>
            <a:ext cx="84350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5400675" algn="r"/>
              </a:tabLst>
            </a:pPr>
            <a:r>
              <a:rPr kumimoji="0" lang="es-ES" altLang="es-ES" sz="1000" b="1" i="0" u="none" strike="noStrike" cap="none" normalizeH="0" baseline="0" dirty="0">
                <a:ln>
                  <a:noFill/>
                </a:ln>
                <a:solidFill>
                  <a:srgbClr val="5A5A5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ORGANIZAN</a:t>
            </a:r>
            <a:endParaRPr kumimoji="0" lang="es-ES" altLang="es-E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054FE5-E285-4E47-933F-3428B1E730F0}"/>
              </a:ext>
            </a:extLst>
          </p:cNvPr>
          <p:cNvSpPr txBox="1"/>
          <p:nvPr/>
        </p:nvSpPr>
        <p:spPr>
          <a:xfrm>
            <a:off x="1462563" y="1256306"/>
            <a:ext cx="204358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5A5A5A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ea typeface="Times New Roman" panose="02020603050405020304" pitchFamily="18" charset="0"/>
                <a:cs typeface="Times New Roman" panose="02020603050405020304" pitchFamily="18" charset="0"/>
              </a:rPr>
              <a:t>PATROCINAN Y COLABORAN</a:t>
            </a:r>
            <a:endParaRPr lang="es-ES" sz="1200" dirty="0"/>
          </a:p>
        </p:txBody>
      </p:sp>
      <p:pic>
        <p:nvPicPr>
          <p:cNvPr id="21" name="Imagen 20" descr="logo-iberdrola">
            <a:extLst>
              <a:ext uri="{FF2B5EF4-FFF2-40B4-BE49-F238E27FC236}">
                <a16:creationId xmlns:a16="http://schemas.microsoft.com/office/drawing/2014/main" id="{A5896C6B-BDA1-45FC-B49B-96425D7484C6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2119" y="1613770"/>
            <a:ext cx="989965" cy="5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magen 21" descr="Resultado de imagen de imq">
            <a:extLst>
              <a:ext uri="{FF2B5EF4-FFF2-40B4-BE49-F238E27FC236}">
                <a16:creationId xmlns:a16="http://schemas.microsoft.com/office/drawing/2014/main" id="{3831CF03-278F-49E2-B2DD-118475E8488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82505" y="1647507"/>
            <a:ext cx="927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n 23" descr="AS Templates">
            <a:extLst>
              <a:ext uri="{FF2B5EF4-FFF2-40B4-BE49-F238E27FC236}">
                <a16:creationId xmlns:a16="http://schemas.microsoft.com/office/drawing/2014/main" id="{42E9AFC6-D561-46C3-9D0D-0CF273ACD779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84357" y="3566795"/>
            <a:ext cx="1406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n 24" descr="Resultado de imagen de logo edp espaÃ±a">
            <a:extLst>
              <a:ext uri="{FF2B5EF4-FFF2-40B4-BE49-F238E27FC236}">
                <a16:creationId xmlns:a16="http://schemas.microsoft.com/office/drawing/2014/main" id="{6BAC3D27-7EE6-40BC-B4DD-32B6D43476E1}"/>
              </a:ext>
            </a:extLst>
          </p:cNvPr>
          <p:cNvPicPr/>
          <p:nvPr/>
        </p:nvPicPr>
        <p:blipFill>
          <a:blip r:embed="rId6" r:link="rId7"/>
          <a:srcRect/>
          <a:stretch>
            <a:fillRect/>
          </a:stretch>
        </p:blipFill>
        <p:spPr bwMode="auto">
          <a:xfrm>
            <a:off x="4309427" y="2277261"/>
            <a:ext cx="6572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n 25" descr="Resultado de imagen de globalfinanz">
            <a:extLst>
              <a:ext uri="{FF2B5EF4-FFF2-40B4-BE49-F238E27FC236}">
                <a16:creationId xmlns:a16="http://schemas.microsoft.com/office/drawing/2014/main" id="{3A0F62AC-3361-4FB7-B883-1E226B8729AC}"/>
              </a:ext>
            </a:extLst>
          </p:cNvPr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0" y="2364210"/>
            <a:ext cx="220218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Imagen 26" descr="Bandera de Ecuador">
            <a:extLst>
              <a:ext uri="{FF2B5EF4-FFF2-40B4-BE49-F238E27FC236}">
                <a16:creationId xmlns:a16="http://schemas.microsoft.com/office/drawing/2014/main" id="{43D6C989-943F-4C90-936F-1328781C32BC}"/>
              </a:ext>
            </a:extLst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780" y="6215004"/>
            <a:ext cx="7810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Imagen 27" descr="Resultado de imagen de bandera portugal">
            <a:extLst>
              <a:ext uri="{FF2B5EF4-FFF2-40B4-BE49-F238E27FC236}">
                <a16:creationId xmlns:a16="http://schemas.microsoft.com/office/drawing/2014/main" id="{0EAD54E5-40AF-4DFA-8307-8DE1FE9B5EE5}"/>
              </a:ext>
            </a:extLst>
          </p:cNvPr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300159" y="6204108"/>
            <a:ext cx="857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Imagen 28" descr="SOCIEDAD ESPAÃOLA DE SALUD Y SEGURIDAD EN EL TRABAJO">
            <a:extLst>
              <a:ext uri="{FF2B5EF4-FFF2-40B4-BE49-F238E27FC236}">
                <a16:creationId xmlns:a16="http://schemas.microsoft.com/office/drawing/2014/main" id="{4093B845-2495-48AE-82AD-B4E293B75523}"/>
              </a:ext>
            </a:extLst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50676" y="4335544"/>
            <a:ext cx="102665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Imagen 29" descr="Resultado de imagen de bandera ecuador&quot;">
            <a:extLst>
              <a:ext uri="{FF2B5EF4-FFF2-40B4-BE49-F238E27FC236}">
                <a16:creationId xmlns:a16="http://schemas.microsoft.com/office/drawing/2014/main" id="{4FFFDABB-81B3-41BE-ABAE-99C452C2B8CA}"/>
              </a:ext>
            </a:extLst>
          </p:cNvPr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732610" y="6217544"/>
            <a:ext cx="762000" cy="51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9D917510-EAF2-4CA7-82EA-F6BF23F4E86A}"/>
              </a:ext>
            </a:extLst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17375" y="4985308"/>
            <a:ext cx="973923" cy="1069003"/>
          </a:xfrm>
          <a:prstGeom prst="rect">
            <a:avLst/>
          </a:prstGeom>
          <a:noFill/>
        </p:spPr>
      </p:pic>
      <p:pic>
        <p:nvPicPr>
          <p:cNvPr id="32" name="Imagen 31" descr="Flaggenking Bandera de King España Formato Grande: 250 x 150 cm - Resistente al Agua - Referencia 17521 Bandera, Multicolor, 250 x 150 x 1 cm">
            <a:extLst>
              <a:ext uri="{FF2B5EF4-FFF2-40B4-BE49-F238E27FC236}">
                <a16:creationId xmlns:a16="http://schemas.microsoft.com/office/drawing/2014/main" id="{7898E8AC-BDD5-43D9-9E2D-EEEAA37833DC}"/>
              </a:ext>
            </a:extLst>
          </p:cNvPr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373411" y="6002101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D06ED16-8A2C-4B45-94A6-B9DCEAE3B575}"/>
              </a:ext>
            </a:extLst>
          </p:cNvPr>
          <p:cNvPicPr/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98970" y="3529842"/>
            <a:ext cx="1011192" cy="68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Imagen 33" descr="Resultado de imagen de logo plataforma espaÃ±ola de seguridad industrial">
            <a:extLst>
              <a:ext uri="{FF2B5EF4-FFF2-40B4-BE49-F238E27FC236}">
                <a16:creationId xmlns:a16="http://schemas.microsoft.com/office/drawing/2014/main" id="{2E7AA83B-B952-4A27-8DAC-12CABB8CE1B6}"/>
              </a:ext>
            </a:extLst>
          </p:cNvPr>
          <p:cNvPicPr/>
          <p:nvPr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251617" y="3529843"/>
            <a:ext cx="73533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n 34" descr="Texto&#10;&#10;Descripción generada automáticamente">
            <a:extLst>
              <a:ext uri="{FF2B5EF4-FFF2-40B4-BE49-F238E27FC236}">
                <a16:creationId xmlns:a16="http://schemas.microsoft.com/office/drawing/2014/main" id="{235D7629-3156-421C-83E6-A89311A58396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22" y="2921531"/>
            <a:ext cx="1981200" cy="475615"/>
          </a:xfrm>
          <a:prstGeom prst="rect">
            <a:avLst/>
          </a:prstGeom>
          <a:noFill/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41095890-9996-4F72-A87C-D5A4769BFF37}"/>
              </a:ext>
            </a:extLst>
          </p:cNvPr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676" y="2830292"/>
            <a:ext cx="959485" cy="619125"/>
          </a:xfrm>
          <a:prstGeom prst="rect">
            <a:avLst/>
          </a:prstGeom>
          <a:noFill/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3F98807B-8F24-47E3-B65B-9E031EBC0384}"/>
              </a:ext>
            </a:extLst>
          </p:cNvPr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410" y="6215004"/>
            <a:ext cx="770255" cy="518160"/>
          </a:xfrm>
          <a:prstGeom prst="rect">
            <a:avLst/>
          </a:prstGeom>
          <a:noFill/>
        </p:spPr>
      </p:pic>
      <p:pic>
        <p:nvPicPr>
          <p:cNvPr id="38" name="Imagen 37">
            <a:extLst>
              <a:ext uri="{FF2B5EF4-FFF2-40B4-BE49-F238E27FC236}">
                <a16:creationId xmlns:a16="http://schemas.microsoft.com/office/drawing/2014/main" id="{97FE0467-D7FD-4B78-95FF-1357F9DF5C78}"/>
              </a:ext>
            </a:extLst>
          </p:cNvPr>
          <p:cNvPicPr/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964" y="2271395"/>
            <a:ext cx="1285875" cy="66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Imagen 38">
            <a:extLst>
              <a:ext uri="{FF2B5EF4-FFF2-40B4-BE49-F238E27FC236}">
                <a16:creationId xmlns:a16="http://schemas.microsoft.com/office/drawing/2014/main" id="{EECDDD2E-FAE2-4E84-B51A-5811E2DF3D66}"/>
              </a:ext>
            </a:extLst>
          </p:cNvPr>
          <p:cNvPicPr/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927" y="3607921"/>
            <a:ext cx="1200150" cy="600075"/>
          </a:xfrm>
          <a:prstGeom prst="rect">
            <a:avLst/>
          </a:prstGeom>
          <a:noFill/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0096EDAF-92E0-4F60-8F49-02C4AD89A652}"/>
              </a:ext>
            </a:extLst>
          </p:cNvPr>
          <p:cNvPicPr/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08" y="4886440"/>
            <a:ext cx="1069279" cy="1069003"/>
          </a:xfrm>
          <a:prstGeom prst="rect">
            <a:avLst/>
          </a:prstGeom>
          <a:noFill/>
        </p:spPr>
      </p:pic>
      <p:pic>
        <p:nvPicPr>
          <p:cNvPr id="42" name="Imagen 41" descr="Aplicación&#10;&#10;Descripción generada automáticamente con confianza baja">
            <a:extLst>
              <a:ext uri="{FF2B5EF4-FFF2-40B4-BE49-F238E27FC236}">
                <a16:creationId xmlns:a16="http://schemas.microsoft.com/office/drawing/2014/main" id="{355128A3-E546-4712-B358-B292CD429E99}"/>
              </a:ext>
            </a:extLst>
          </p:cNvPr>
          <p:cNvPicPr/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25" y="6226969"/>
            <a:ext cx="743585" cy="484505"/>
          </a:xfrm>
          <a:prstGeom prst="rect">
            <a:avLst/>
          </a:prstGeom>
          <a:noFill/>
        </p:spPr>
      </p:pic>
      <p:pic>
        <p:nvPicPr>
          <p:cNvPr id="43" name="Imagen 42" descr="Logotipo&#10;&#10;Descripción generada automáticamente">
            <a:extLst>
              <a:ext uri="{FF2B5EF4-FFF2-40B4-BE49-F238E27FC236}">
                <a16:creationId xmlns:a16="http://schemas.microsoft.com/office/drawing/2014/main" id="{990B7B29-7425-4DDF-BFFE-047A583F69A6}"/>
              </a:ext>
            </a:extLst>
          </p:cNvPr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82" y="4348078"/>
            <a:ext cx="1032145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Imagen 43" descr="Resultado de imagen de logo fundacion mejica">
            <a:extLst>
              <a:ext uri="{FF2B5EF4-FFF2-40B4-BE49-F238E27FC236}">
                <a16:creationId xmlns:a16="http://schemas.microsoft.com/office/drawing/2014/main" id="{F6118CC9-FC77-4D35-99C4-77B49A3639C3}"/>
              </a:ext>
            </a:extLst>
          </p:cNvPr>
          <p:cNvPicPr/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268422" y="2951967"/>
            <a:ext cx="13811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Imagen 44">
            <a:extLst>
              <a:ext uri="{FF2B5EF4-FFF2-40B4-BE49-F238E27FC236}">
                <a16:creationId xmlns:a16="http://schemas.microsoft.com/office/drawing/2014/main" id="{507071FE-7380-41B9-8774-44EDC32F144B}"/>
              </a:ext>
            </a:extLst>
          </p:cNvPr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577" y="4296520"/>
            <a:ext cx="571500" cy="571500"/>
          </a:xfrm>
          <a:prstGeom prst="rect">
            <a:avLst/>
          </a:prstGeom>
          <a:noFill/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54FACDC-55AF-4D20-B5D8-24576693178A}"/>
              </a:ext>
            </a:extLst>
          </p:cNvPr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12" y="4174458"/>
            <a:ext cx="771525" cy="771525"/>
          </a:xfrm>
          <a:prstGeom prst="rect">
            <a:avLst/>
          </a:prstGeom>
          <a:noFill/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21F3F41-D84D-49B2-8D3F-2AA636FE467F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704337" y="4308360"/>
            <a:ext cx="1446340" cy="5636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6B10C19-56F2-5816-A135-69DAFF09CFD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01062" y="479421"/>
            <a:ext cx="1448485" cy="600564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786FCB1-3F0D-6CFD-E83D-713D3874562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104956" y="299404"/>
            <a:ext cx="937239" cy="93723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21439559-F7D3-A65D-0B07-E90A58932BDA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719519" y="423528"/>
            <a:ext cx="858190" cy="84130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A2788892-50BF-402F-AAFC-0C9B6E692A1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3312" y="5021733"/>
            <a:ext cx="2096256" cy="1032577"/>
          </a:xfrm>
          <a:prstGeom prst="rect">
            <a:avLst/>
          </a:prstGeom>
        </p:spPr>
      </p:pic>
      <p:sp>
        <p:nvSpPr>
          <p:cNvPr id="15" name="AutoShape 2" descr="logo">
            <a:extLst>
              <a:ext uri="{FF2B5EF4-FFF2-40B4-BE49-F238E27FC236}">
                <a16:creationId xmlns:a16="http://schemas.microsoft.com/office/drawing/2014/main" id="{D653271D-F748-F2C4-6A12-A03A9ACBA8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081C491C-364B-B27F-A48A-8688B7F7CC5D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34125" y="1677189"/>
            <a:ext cx="862098" cy="383656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EB2A7967-2131-0B55-6286-72E09E1D23B0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712431" y="11540"/>
            <a:ext cx="4522304" cy="4373217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FFE305E4-9B78-77FC-303D-9D35D14FA4A0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350260" y="4466395"/>
            <a:ext cx="3460028" cy="230974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0483D67D-E64B-911D-954E-B69ACC1455D9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068024" y="1677189"/>
            <a:ext cx="1786344" cy="38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91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D3946F5-BE09-D55E-5DD7-68687B91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257171" y="0"/>
            <a:ext cx="11934829" cy="685800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D1C086D-50EB-47B4-8A64-F3508C9BC467}"/>
              </a:ext>
            </a:extLst>
          </p:cNvPr>
          <p:cNvSpPr txBox="1"/>
          <p:nvPr/>
        </p:nvSpPr>
        <p:spPr>
          <a:xfrm>
            <a:off x="269967" y="247113"/>
            <a:ext cx="554736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000" b="0" i="0" dirty="0">
                <a:solidFill>
                  <a:srgbClr val="000099"/>
                </a:solidFill>
                <a:effectLst/>
              </a:rPr>
              <a:t>El Consejo General de Relaciones Industriales y Ciencias del Trabajo, (CGRICT), consciente de la importancia que tiene la prevención de los riesgos laborales en el mundo de las Relaciones Industriales, procedió en el año 1998 a la creación de unas distinciones denominadas </a:t>
            </a:r>
            <a:r>
              <a:rPr lang="es-ES" sz="1000" b="1" i="0" dirty="0">
                <a:solidFill>
                  <a:srgbClr val="000099"/>
                </a:solidFill>
                <a:effectLst/>
              </a:rPr>
              <a:t>“PREVER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”, en relación con el significado del dicho castellano “</a:t>
            </a:r>
            <a:r>
              <a:rPr lang="es-ES" sz="1000" b="1" i="0" dirty="0">
                <a:solidFill>
                  <a:srgbClr val="000099"/>
                </a:solidFill>
                <a:effectLst/>
              </a:rPr>
              <a:t>mejor es prever lo no llegado que disputar sobre lo pasado”,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 que gracias a la colaboración de las Direcciones Generales de Trabajo y de Prevención de Riesgos Laborales de las distintas Comunidades Autónomas, el Instituto Nacional de Seguridad y Salud en el Trabajo, los Institutos Autonómicos de Seguridad y Salud en el Trabajo, la ITSS, FESVIAL; la Asociación Latinoamericana de Salud Ocupacional (ALSO), la OISS, ASONAP–HSE y la Corporación de Salud Ocupacional y Ambiental de Colombia (CSOA); la APSSTEC de Ecuador; la Cátedra de PRL y SP de la UCO y el IDUE de UDIMA, se han convertido, año tras año, en un referente dentro de la prevención de los riesgos laborales a nivel nacional e internacional.</a:t>
            </a: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Este galardón, se entrega anualmente en su categoría:</a:t>
            </a:r>
            <a:endParaRPr lang="es-ES" sz="1000" b="0" i="0" dirty="0">
              <a:solidFill>
                <a:srgbClr val="000099"/>
              </a:solidFill>
              <a:effectLst/>
            </a:endParaRP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INDIVIDUAL,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 a personas físicas en activo que destacan por trayectoria en la implantación y difusión de la prevención de los riesgos laborales en nuestro país.</a:t>
            </a: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EMPRESAS E INSTITUCIONES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, a entidades que destacan por su trayectoria y buen hacer en el campo de la Prevención de los Riesgos Laborales.</a:t>
            </a: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INTERNACIONAL, 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a personas, instituciones o empresas de otros países que destaquen por su trayectoria por su trayectoria y buen hacer en el campo de la Prevención de los Riesgos Laborales</a:t>
            </a: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FESVIAL, 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a personas, instituciones o empresas que han destacado en la implantación de políticas efectivas de prevención en el área se la seguridad vial laboral.</a:t>
            </a: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I+D+i ,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 a personas, instituciones o empresas como reconocimiento a la innovación, el diseño como factores esenciales para aumentar la seguridad y salud laboral, así como para aportar calidad de vida a los trabajadores.</a:t>
            </a: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MENCIONES DE HONOR,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 a personas e instituciones que no han podido integrarse en las otras categorías.</a:t>
            </a:r>
          </a:p>
          <a:p>
            <a:pPr algn="just"/>
            <a:endParaRPr lang="es-ES" sz="600" b="0" i="0" dirty="0">
              <a:solidFill>
                <a:srgbClr val="000099"/>
              </a:solidFill>
              <a:effectLst/>
            </a:endParaRPr>
          </a:p>
          <a:p>
            <a:pPr algn="just"/>
            <a:r>
              <a:rPr lang="es-ES" sz="1000" b="0" i="0" dirty="0">
                <a:solidFill>
                  <a:srgbClr val="000099"/>
                </a:solidFill>
                <a:effectLst/>
              </a:rPr>
              <a:t>Asimismo, se entregan las </a:t>
            </a:r>
            <a:r>
              <a:rPr lang="es-ES" sz="1000" b="1" i="0" dirty="0">
                <a:solidFill>
                  <a:srgbClr val="000099"/>
                </a:solidFill>
                <a:effectLst/>
              </a:rPr>
              <a:t>Medallas de las Relaciones Industriales y las Ciencias del Trabajo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 en sus categorías de: </a:t>
            </a:r>
            <a:r>
              <a:rPr lang="es-ES" sz="1000" b="0" i="1" dirty="0">
                <a:solidFill>
                  <a:srgbClr val="000099"/>
                </a:solidFill>
                <a:effectLst/>
              </a:rPr>
              <a:t>Cruz de los Servicios Distinguidos y de Oro al Mérito Profesional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 en sus distintivos Rojo, Rojo y Amarillo y Amarillo  e Internacional, a personas y entidades con un destacada y brillante trayectoria en relación con los fines de este Consejo General y relacionados con las Relaciones Industriales, las Ciencias del Trabajo, las Ciencias Sociales, la Prevención de los Riesgos Laborales, las Emergencias y la docencia.</a:t>
            </a:r>
          </a:p>
          <a:p>
            <a:pPr algn="just"/>
            <a:endParaRPr lang="es-ES" sz="600" b="0" i="0" dirty="0">
              <a:solidFill>
                <a:srgbClr val="000099"/>
              </a:solidFill>
              <a:effectLst/>
            </a:endParaRPr>
          </a:p>
          <a:p>
            <a:pPr algn="just"/>
            <a:r>
              <a:rPr lang="es-ES" sz="1000" b="1" i="0" dirty="0">
                <a:solidFill>
                  <a:srgbClr val="000099"/>
                </a:solidFill>
                <a:effectLst/>
              </a:rPr>
              <a:t>Hasta la fecha se han realizado estas Jornadas y entrega de galardones en España: </a:t>
            </a:r>
            <a:r>
              <a:rPr lang="es-ES" sz="1000" b="0" i="0" dirty="0">
                <a:solidFill>
                  <a:srgbClr val="000099"/>
                </a:solidFill>
                <a:effectLst/>
              </a:rPr>
              <a:t>TOLEDO - PREMIOS PREVER 1999; SEVILLA - PREMIOS PREVER 2000; ZARAGOZA. - PREMIOS PREVER 2001; VALENCIA - PREMIOS PREVER 2002; MADRID - PREMIOS PREVER 2003; OVIEDO - PREMIOS PREVER 2004; VALLADOLID - PREMIOS PREVER 2005; LOGROÑO - PREMIOS PREVER 2006; SANTIAGO DE COMPOSTELA - PREMIOS PREVER 2007; SEVILLA - PREMIOS PREVER 2008; VALENCIA - PREMIOS PREVER 2009; GRANADA - PREMIOS PREVER 2010;  OVIEDO - PREMIOS PREVER 2011; MADRID (INSHT) PREVER 2012; MURCIA - PREMIOS PREVER 2013; TOLEDO - PREMIOS PREVER 2014; SEGOVIA - PREMIOS PREVER 2015; OVIEDO – PREMIOS PREVER 2016; CÓRDOBA - PREMIOS PREVER 2017; BILBAO - PREMIOS PREVER 2018; CIUDAD REAL - PREMIOS PREVER 2019: ZARAGOZA - PREMIOS PREVER 2020; </a:t>
            </a:r>
          </a:p>
          <a:p>
            <a:pPr algn="just"/>
            <a:endParaRPr lang="es-ES" sz="600" b="0" i="0" dirty="0">
              <a:solidFill>
                <a:srgbClr val="000099"/>
              </a:solidFill>
              <a:effectLst/>
            </a:endParaRPr>
          </a:p>
          <a:p>
            <a:pPr algn="ctr"/>
            <a:r>
              <a:rPr lang="es-ES" sz="1000" b="1" dirty="0">
                <a:solidFill>
                  <a:srgbClr val="000099"/>
                </a:solidFill>
              </a:rPr>
              <a:t>más información en WWW.CGRICT.COM</a:t>
            </a:r>
            <a:endParaRPr lang="es-ES" sz="1000" b="1" i="0" dirty="0">
              <a:solidFill>
                <a:srgbClr val="000099"/>
              </a:solidFill>
              <a:effectLst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6AC313-31CB-173D-B1E0-690B5D51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2402" y="0"/>
            <a:ext cx="54561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1008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1039</TotalTime>
  <Words>631</Words>
  <Application>Microsoft Office PowerPoint</Application>
  <PresentationFormat>Panorámica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rafael ruiz calatrava</dc:creator>
  <cp:lastModifiedBy>RAFAEL RUIZ CALATRAVA</cp:lastModifiedBy>
  <cp:revision>14</cp:revision>
  <dcterms:created xsi:type="dcterms:W3CDTF">2021-09-30T10:06:18Z</dcterms:created>
  <dcterms:modified xsi:type="dcterms:W3CDTF">2022-09-21T16:00:13Z</dcterms:modified>
</cp:coreProperties>
</file>